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0"/>
  </p:notesMasterIdLst>
  <p:handoutMasterIdLst>
    <p:handoutMasterId r:id="rId31"/>
  </p:handoutMasterIdLst>
  <p:sldIdLst>
    <p:sldId id="579" r:id="rId2"/>
    <p:sldId id="609" r:id="rId3"/>
    <p:sldId id="664" r:id="rId4"/>
    <p:sldId id="661" r:id="rId5"/>
    <p:sldId id="662" r:id="rId6"/>
    <p:sldId id="656" r:id="rId7"/>
    <p:sldId id="563" r:id="rId8"/>
    <p:sldId id="658" r:id="rId9"/>
    <p:sldId id="669" r:id="rId10"/>
    <p:sldId id="670" r:id="rId11"/>
    <p:sldId id="571" r:id="rId12"/>
    <p:sldId id="587" r:id="rId13"/>
    <p:sldId id="666" r:id="rId14"/>
    <p:sldId id="588" r:id="rId15"/>
    <p:sldId id="667" r:id="rId16"/>
    <p:sldId id="589" r:id="rId17"/>
    <p:sldId id="671" r:id="rId18"/>
    <p:sldId id="590" r:id="rId19"/>
    <p:sldId id="623" r:id="rId20"/>
    <p:sldId id="673" r:id="rId21"/>
    <p:sldId id="674" r:id="rId22"/>
    <p:sldId id="675" r:id="rId23"/>
    <p:sldId id="678" r:id="rId24"/>
    <p:sldId id="627" r:id="rId25"/>
    <p:sldId id="298" r:id="rId26"/>
    <p:sldId id="569" r:id="rId27"/>
    <p:sldId id="549" r:id="rId28"/>
    <p:sldId id="672" r:id="rId2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609"/>
            <p14:sldId id="664"/>
            <p14:sldId id="661"/>
            <p14:sldId id="662"/>
            <p14:sldId id="656"/>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69"/>
            <p14:sldId id="549"/>
            <p14:sldId id="6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76B4"/>
    <a:srgbClr val="FF7F0E"/>
    <a:srgbClr val="FFFF00"/>
    <a:srgbClr val="2076B5"/>
    <a:srgbClr val="0020FF"/>
    <a:srgbClr val="0295FF"/>
    <a:srgbClr val="56D72C"/>
    <a:srgbClr val="FF8CD8"/>
    <a:srgbClr val="FF8B00"/>
    <a:srgbClr val="F0D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8703" autoAdjust="0"/>
    <p:restoredTop sz="97097" autoAdjust="0"/>
  </p:normalViewPr>
  <p:slideViewPr>
    <p:cSldViewPr>
      <p:cViewPr varScale="1">
        <p:scale>
          <a:sx n="154" d="100"/>
          <a:sy n="154" d="100"/>
        </p:scale>
        <p:origin x="216" y="2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7</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18</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20</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21</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259283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questions and we collect the ideas on the whiteboard</a:t>
            </a:r>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304589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161998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772816"/>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000" noProof="1"/>
              <a:t>a.k.a. the </a:t>
            </a:r>
            <a:r>
              <a:rPr lang="en-US" sz="40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6049067"/>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Complexity of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
        <p:nvSpPr>
          <p:cNvPr id="13" name="TextBox 12">
            <a:extLst>
              <a:ext uri="{FF2B5EF4-FFF2-40B4-BE49-F238E27FC236}">
                <a16:creationId xmlns:a16="http://schemas.microsoft.com/office/drawing/2014/main" id="{224EC7EF-8784-115E-2A5F-46654D23BA45}"/>
              </a:ext>
            </a:extLst>
          </p:cNvPr>
          <p:cNvSpPr txBox="1"/>
          <p:nvPr/>
        </p:nvSpPr>
        <p:spPr>
          <a:xfrm>
            <a:off x="4067944" y="4133979"/>
            <a:ext cx="3984104" cy="2031325"/>
          </a:xfrm>
          <a:prstGeom prst="rect">
            <a:avLst/>
          </a:prstGeom>
          <a:solidFill>
            <a:srgbClr val="FFFF00"/>
          </a:solidFill>
        </p:spPr>
        <p:txBody>
          <a:bodyPr wrap="square">
            <a:spAutoFit/>
          </a:bodyPr>
          <a:lstStyle/>
          <a:p>
            <a:r>
              <a:rPr lang="en-CH" sz="1800" dirty="0"/>
              <a:t>It’s the exact same code as for lists, but now looking up an element in sets </a:t>
            </a:r>
            <a:br>
              <a:rPr lang="en-CH" sz="1800" dirty="0"/>
            </a:br>
            <a:r>
              <a:rPr lang="en-CH" sz="1800" dirty="0"/>
              <a:t>(</a:t>
            </a:r>
            <a:r>
              <a:rPr lang="en-CH" sz="1800" dirty="0">
                <a:latin typeface="Consolas" panose="020B0609020204030204" pitchFamily="49" charset="0"/>
                <a:cs typeface="Consolas" panose="020B0609020204030204" pitchFamily="49" charset="0"/>
              </a:rPr>
              <a:t>if w in words2</a:t>
            </a:r>
            <a:r>
              <a:rPr lang="en-CH" sz="1800" dirty="0"/>
              <a:t>) takes constant time!</a:t>
            </a:r>
            <a:endParaRPr lang="en-US" sz="1800" dirty="0"/>
          </a:p>
          <a:p>
            <a:r>
              <a:rPr lang="en-US" sz="1800" dirty="0"/>
              <a:t>How could you have known that set lookup is fast? Learning about data structures!   </a:t>
            </a:r>
          </a:p>
        </p:txBody>
      </p:sp>
    </p:spTree>
    <p:extLst>
      <p:ext uri="{BB962C8B-B14F-4D97-AF65-F5344CB8AC3E}">
        <p14:creationId xmlns:p14="http://schemas.microsoft.com/office/powerpoint/2010/main" val="141140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You are given an English dictionary containing M words (“the dictionary”), and a separate list of N words (“the input”)</a:t>
            </a:r>
          </a:p>
          <a:p>
            <a:r>
              <a:rPr lang="en-CH" dirty="0"/>
              <a:t>For each word in the input, find all the anagrams in the dictionary</a:t>
            </a:r>
            <a:br>
              <a:rPr lang="en-CH" dirty="0"/>
            </a:br>
            <a:r>
              <a:rPr lang="en-CH" dirty="0"/>
              <a:t>(e.g., for input </a:t>
            </a:r>
            <a:r>
              <a:rPr lang="en-US" dirty="0"/>
              <a:t>'acme' the anagrams are ['acme', 'came', 'mace’])</a:t>
            </a:r>
            <a:endParaRPr lang="en-CH" dirty="0"/>
          </a:p>
          <a:p>
            <a:endParaRPr lang="en-CH" dirty="0"/>
          </a:p>
          <a:p>
            <a:r>
              <a:rPr lang="en-CH" dirty="0"/>
              <a:t>Write an algorithm to solve this problem, and compute its Big-O class</a:t>
            </a:r>
          </a:p>
          <a:p>
            <a:endParaRPr lang="en-CH" dirty="0"/>
          </a:p>
          <a:p>
            <a:r>
              <a:rPr lang="en-US" dirty="0"/>
              <a:t>Submit a PR for Issue #? 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exercises/anagrams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20</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21</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Parallelization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22</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23</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extLst>
      <p:ext uri="{BB962C8B-B14F-4D97-AF65-F5344CB8AC3E}">
        <p14:creationId xmlns:p14="http://schemas.microsoft.com/office/powerpoint/2010/main" val="2356265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US" dirty="0"/>
              <a:t>Data </a:t>
            </a:r>
            <a:r>
              <a:rPr lang="en-CH"/>
              <a:t>structures</a:t>
            </a:r>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8" name="TextBox 7">
            <a:extLst>
              <a:ext uri="{FF2B5EF4-FFF2-40B4-BE49-F238E27FC236}">
                <a16:creationId xmlns:a16="http://schemas.microsoft.com/office/drawing/2014/main" id="{1C19FC21-C01C-ED3A-ABF4-76805E97AA86}"/>
              </a:ext>
            </a:extLst>
          </p:cNvPr>
          <p:cNvSpPr txBox="1"/>
          <p:nvPr/>
        </p:nvSpPr>
        <p:spPr>
          <a:xfrm>
            <a:off x="1238296" y="1955351"/>
            <a:ext cx="9715408" cy="584775"/>
          </a:xfrm>
          <a:prstGeom prst="rect">
            <a:avLst/>
          </a:prstGeom>
          <a:solidFill>
            <a:srgbClr val="F0D0D5"/>
          </a:solidFill>
        </p:spPr>
        <p:txBody>
          <a:bodyPr wrap="square" rtlCol="0">
            <a:spAutoFit/>
          </a:bodyPr>
          <a:lstStyle/>
          <a:p>
            <a:pPr algn="ctr"/>
            <a:r>
              <a:rPr lang="en-CH" sz="3200"/>
              <a:t>Which data structures do you know?</a:t>
            </a:r>
            <a:endParaRPr lang="en-CH" sz="2000" dirty="0"/>
          </a:p>
        </p:txBody>
      </p:sp>
      <p:sp>
        <p:nvSpPr>
          <p:cNvPr id="9" name="TextBox 8">
            <a:extLst>
              <a:ext uri="{FF2B5EF4-FFF2-40B4-BE49-F238E27FC236}">
                <a16:creationId xmlns:a16="http://schemas.microsoft.com/office/drawing/2014/main" id="{06C5246C-16FE-C156-8AB1-7D641F51165E}"/>
              </a:ext>
            </a:extLst>
          </p:cNvPr>
          <p:cNvSpPr txBox="1"/>
          <p:nvPr/>
        </p:nvSpPr>
        <p:spPr>
          <a:xfrm>
            <a:off x="1238296" y="3333476"/>
            <a:ext cx="9715408" cy="584775"/>
          </a:xfrm>
          <a:prstGeom prst="rect">
            <a:avLst/>
          </a:prstGeom>
          <a:solidFill>
            <a:srgbClr val="F0D0D5"/>
          </a:solidFill>
        </p:spPr>
        <p:txBody>
          <a:bodyPr wrap="square" rtlCol="0">
            <a:spAutoFit/>
          </a:bodyPr>
          <a:lstStyle/>
          <a:p>
            <a:pPr algn="ctr"/>
            <a:r>
              <a:rPr lang="en-US" sz="3200" dirty="0"/>
              <a:t>What makes you choose a data structure over another?</a:t>
            </a:r>
          </a:p>
        </p:txBody>
      </p:sp>
      <p:sp>
        <p:nvSpPr>
          <p:cNvPr id="10" name="TextBox 9">
            <a:extLst>
              <a:ext uri="{FF2B5EF4-FFF2-40B4-BE49-F238E27FC236}">
                <a16:creationId xmlns:a16="http://schemas.microsoft.com/office/drawing/2014/main" id="{D96E7B42-B6C6-6115-D059-49ABDC017A47}"/>
              </a:ext>
            </a:extLst>
          </p:cNvPr>
          <p:cNvSpPr txBox="1"/>
          <p:nvPr/>
        </p:nvSpPr>
        <p:spPr>
          <a:xfrm>
            <a:off x="1239800" y="4716433"/>
            <a:ext cx="9715408" cy="584775"/>
          </a:xfrm>
          <a:prstGeom prst="rect">
            <a:avLst/>
          </a:prstGeom>
          <a:solidFill>
            <a:srgbClr val="F0D0D5"/>
          </a:solidFill>
        </p:spPr>
        <p:txBody>
          <a:bodyPr wrap="square" rtlCol="0">
            <a:spAutoFit/>
          </a:bodyPr>
          <a:lstStyle/>
          <a:p>
            <a:pPr algn="ctr"/>
            <a:r>
              <a:rPr lang="en-US" sz="3200" dirty="0"/>
              <a:t>What do you consider, when thinking about data?</a:t>
            </a:r>
          </a:p>
        </p:txBody>
      </p:sp>
      <p:sp>
        <p:nvSpPr>
          <p:cNvPr id="6" name="TextBox 5">
            <a:extLst>
              <a:ext uri="{FF2B5EF4-FFF2-40B4-BE49-F238E27FC236}">
                <a16:creationId xmlns:a16="http://schemas.microsoft.com/office/drawing/2014/main" id="{33AD3F5E-E28F-9F6E-54DF-8D0786F4B526}"/>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1097725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3263027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n a piece of paper&#10;&#10;Description automatically generated">
            <a:extLst>
              <a:ext uri="{FF2B5EF4-FFF2-40B4-BE49-F238E27FC236}">
                <a16:creationId xmlns:a16="http://schemas.microsoft.com/office/drawing/2014/main" id="{32143D91-1904-0CB4-C70E-53E70EEAAD3E}"/>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706782" y="1607271"/>
            <a:ext cx="4060716" cy="5088688"/>
          </a:xfrm>
          <a:prstGeom prst="rect">
            <a:avLst/>
          </a:prstGeom>
        </p:spPr>
      </p:pic>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28</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a:t>
            </a:r>
          </a:p>
        </p:txBody>
      </p:sp>
      <p:sp>
        <p:nvSpPr>
          <p:cNvPr id="14" name="TextBox 13">
            <a:extLst>
              <a:ext uri="{FF2B5EF4-FFF2-40B4-BE49-F238E27FC236}">
                <a16:creationId xmlns:a16="http://schemas.microsoft.com/office/drawing/2014/main" id="{25BA9A31-ADF9-F5DF-D974-F8923E74423E}"/>
              </a:ext>
            </a:extLst>
          </p:cNvPr>
          <p:cNvSpPr txBox="1"/>
          <p:nvPr/>
        </p:nvSpPr>
        <p:spPr>
          <a:xfrm>
            <a:off x="781100" y="377219"/>
            <a:ext cx="5088688" cy="1569660"/>
          </a:xfrm>
          <a:custGeom>
            <a:avLst/>
            <a:gdLst>
              <a:gd name="connsiteX0" fmla="*/ 0 w 5088688"/>
              <a:gd name="connsiteY0" fmla="*/ 0 h 1569660"/>
              <a:gd name="connsiteX1" fmla="*/ 737860 w 5088688"/>
              <a:gd name="connsiteY1" fmla="*/ 0 h 1569660"/>
              <a:gd name="connsiteX2" fmla="*/ 1424833 w 5088688"/>
              <a:gd name="connsiteY2" fmla="*/ 0 h 1569660"/>
              <a:gd name="connsiteX3" fmla="*/ 2060919 w 5088688"/>
              <a:gd name="connsiteY3" fmla="*/ 0 h 1569660"/>
              <a:gd name="connsiteX4" fmla="*/ 2697005 w 5088688"/>
              <a:gd name="connsiteY4" fmla="*/ 0 h 1569660"/>
              <a:gd name="connsiteX5" fmla="*/ 3434864 w 5088688"/>
              <a:gd name="connsiteY5" fmla="*/ 0 h 1569660"/>
              <a:gd name="connsiteX6" fmla="*/ 4121837 w 5088688"/>
              <a:gd name="connsiteY6" fmla="*/ 0 h 1569660"/>
              <a:gd name="connsiteX7" fmla="*/ 5088688 w 5088688"/>
              <a:gd name="connsiteY7" fmla="*/ 0 h 1569660"/>
              <a:gd name="connsiteX8" fmla="*/ 5088688 w 5088688"/>
              <a:gd name="connsiteY8" fmla="*/ 507523 h 1569660"/>
              <a:gd name="connsiteX9" fmla="*/ 5088688 w 5088688"/>
              <a:gd name="connsiteY9" fmla="*/ 983654 h 1569660"/>
              <a:gd name="connsiteX10" fmla="*/ 5088688 w 5088688"/>
              <a:gd name="connsiteY10" fmla="*/ 1569660 h 1569660"/>
              <a:gd name="connsiteX11" fmla="*/ 4554376 w 5088688"/>
              <a:gd name="connsiteY11" fmla="*/ 1569660 h 1569660"/>
              <a:gd name="connsiteX12" fmla="*/ 3816516 w 5088688"/>
              <a:gd name="connsiteY12" fmla="*/ 1569660 h 1569660"/>
              <a:gd name="connsiteX13" fmla="*/ 3231317 w 5088688"/>
              <a:gd name="connsiteY13" fmla="*/ 1569660 h 1569660"/>
              <a:gd name="connsiteX14" fmla="*/ 2493457 w 5088688"/>
              <a:gd name="connsiteY14" fmla="*/ 1569660 h 1569660"/>
              <a:gd name="connsiteX15" fmla="*/ 1959145 w 5088688"/>
              <a:gd name="connsiteY15" fmla="*/ 1569660 h 1569660"/>
              <a:gd name="connsiteX16" fmla="*/ 1475720 w 5088688"/>
              <a:gd name="connsiteY16" fmla="*/ 1569660 h 1569660"/>
              <a:gd name="connsiteX17" fmla="*/ 992294 w 5088688"/>
              <a:gd name="connsiteY17" fmla="*/ 1569660 h 1569660"/>
              <a:gd name="connsiteX18" fmla="*/ 0 w 5088688"/>
              <a:gd name="connsiteY18" fmla="*/ 1569660 h 1569660"/>
              <a:gd name="connsiteX19" fmla="*/ 0 w 5088688"/>
              <a:gd name="connsiteY19" fmla="*/ 1093530 h 1569660"/>
              <a:gd name="connsiteX20" fmla="*/ 0 w 5088688"/>
              <a:gd name="connsiteY20" fmla="*/ 538917 h 1569660"/>
              <a:gd name="connsiteX21" fmla="*/ 0 w 5088688"/>
              <a:gd name="connsiteY21"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88688" h="1569660" fill="none" extrusionOk="0">
                <a:moveTo>
                  <a:pt x="0" y="0"/>
                </a:moveTo>
                <a:cubicBezTo>
                  <a:pt x="269150" y="19128"/>
                  <a:pt x="435573" y="-20518"/>
                  <a:pt x="737860" y="0"/>
                </a:cubicBezTo>
                <a:cubicBezTo>
                  <a:pt x="1040147" y="20518"/>
                  <a:pt x="1122289" y="22151"/>
                  <a:pt x="1424833" y="0"/>
                </a:cubicBezTo>
                <a:cubicBezTo>
                  <a:pt x="1727377" y="-22151"/>
                  <a:pt x="1871730" y="-23125"/>
                  <a:pt x="2060919" y="0"/>
                </a:cubicBezTo>
                <a:cubicBezTo>
                  <a:pt x="2250108" y="23125"/>
                  <a:pt x="2499951" y="25119"/>
                  <a:pt x="2697005" y="0"/>
                </a:cubicBezTo>
                <a:cubicBezTo>
                  <a:pt x="2894059" y="-25119"/>
                  <a:pt x="3179891" y="-4076"/>
                  <a:pt x="3434864" y="0"/>
                </a:cubicBezTo>
                <a:cubicBezTo>
                  <a:pt x="3689837" y="4076"/>
                  <a:pt x="3873950" y="3661"/>
                  <a:pt x="4121837" y="0"/>
                </a:cubicBezTo>
                <a:cubicBezTo>
                  <a:pt x="4369724" y="-3661"/>
                  <a:pt x="4786595" y="11823"/>
                  <a:pt x="5088688" y="0"/>
                </a:cubicBezTo>
                <a:cubicBezTo>
                  <a:pt x="5109790" y="151632"/>
                  <a:pt x="5080771" y="375428"/>
                  <a:pt x="5088688" y="507523"/>
                </a:cubicBezTo>
                <a:cubicBezTo>
                  <a:pt x="5096605" y="639618"/>
                  <a:pt x="5066157" y="772214"/>
                  <a:pt x="5088688" y="983654"/>
                </a:cubicBezTo>
                <a:cubicBezTo>
                  <a:pt x="5111219" y="1195094"/>
                  <a:pt x="5073672" y="1417210"/>
                  <a:pt x="5088688" y="1569660"/>
                </a:cubicBezTo>
                <a:cubicBezTo>
                  <a:pt x="4882692" y="1556466"/>
                  <a:pt x="4695352" y="1543154"/>
                  <a:pt x="4554376" y="1569660"/>
                </a:cubicBezTo>
                <a:cubicBezTo>
                  <a:pt x="4413400" y="1596166"/>
                  <a:pt x="4091092" y="1566858"/>
                  <a:pt x="3816516" y="1569660"/>
                </a:cubicBezTo>
                <a:cubicBezTo>
                  <a:pt x="3541940" y="1572462"/>
                  <a:pt x="3401724" y="1581061"/>
                  <a:pt x="3231317" y="1569660"/>
                </a:cubicBezTo>
                <a:cubicBezTo>
                  <a:pt x="3060910" y="1558259"/>
                  <a:pt x="2674313" y="1547445"/>
                  <a:pt x="2493457" y="1569660"/>
                </a:cubicBezTo>
                <a:cubicBezTo>
                  <a:pt x="2312601" y="1591875"/>
                  <a:pt x="2151958" y="1550693"/>
                  <a:pt x="1959145" y="1569660"/>
                </a:cubicBezTo>
                <a:cubicBezTo>
                  <a:pt x="1766332" y="1588627"/>
                  <a:pt x="1625763" y="1573931"/>
                  <a:pt x="1475720" y="1569660"/>
                </a:cubicBezTo>
                <a:cubicBezTo>
                  <a:pt x="1325678" y="1565389"/>
                  <a:pt x="1171346" y="1562375"/>
                  <a:pt x="992294" y="1569660"/>
                </a:cubicBezTo>
                <a:cubicBezTo>
                  <a:pt x="813242" y="1576945"/>
                  <a:pt x="417775" y="1618579"/>
                  <a:pt x="0" y="1569660"/>
                </a:cubicBezTo>
                <a:cubicBezTo>
                  <a:pt x="-9866" y="1397061"/>
                  <a:pt x="15307" y="1205752"/>
                  <a:pt x="0" y="1093530"/>
                </a:cubicBezTo>
                <a:cubicBezTo>
                  <a:pt x="-15307" y="981308"/>
                  <a:pt x="-25287" y="747193"/>
                  <a:pt x="0" y="538917"/>
                </a:cubicBezTo>
                <a:cubicBezTo>
                  <a:pt x="25287" y="330641"/>
                  <a:pt x="22932" y="190748"/>
                  <a:pt x="0" y="0"/>
                </a:cubicBezTo>
                <a:close/>
              </a:path>
              <a:path w="5088688" h="1569660" stroke="0" extrusionOk="0">
                <a:moveTo>
                  <a:pt x="0" y="0"/>
                </a:moveTo>
                <a:cubicBezTo>
                  <a:pt x="155790" y="-16466"/>
                  <a:pt x="320079" y="-24636"/>
                  <a:pt x="585199" y="0"/>
                </a:cubicBezTo>
                <a:cubicBezTo>
                  <a:pt x="850319" y="24636"/>
                  <a:pt x="911460" y="-20167"/>
                  <a:pt x="1068624" y="0"/>
                </a:cubicBezTo>
                <a:cubicBezTo>
                  <a:pt x="1225789" y="20167"/>
                  <a:pt x="1455469" y="29668"/>
                  <a:pt x="1806484" y="0"/>
                </a:cubicBezTo>
                <a:cubicBezTo>
                  <a:pt x="2157499" y="-29668"/>
                  <a:pt x="2222241" y="9931"/>
                  <a:pt x="2391683" y="0"/>
                </a:cubicBezTo>
                <a:cubicBezTo>
                  <a:pt x="2561125" y="-9931"/>
                  <a:pt x="2825211" y="-2978"/>
                  <a:pt x="2976882" y="0"/>
                </a:cubicBezTo>
                <a:cubicBezTo>
                  <a:pt x="3128553" y="2978"/>
                  <a:pt x="3540696" y="-15038"/>
                  <a:pt x="3714742" y="0"/>
                </a:cubicBezTo>
                <a:cubicBezTo>
                  <a:pt x="3888788" y="15038"/>
                  <a:pt x="4063595" y="10737"/>
                  <a:pt x="4249054" y="0"/>
                </a:cubicBezTo>
                <a:cubicBezTo>
                  <a:pt x="4434513" y="-10737"/>
                  <a:pt x="4764658" y="40463"/>
                  <a:pt x="5088688" y="0"/>
                </a:cubicBezTo>
                <a:cubicBezTo>
                  <a:pt x="5065743" y="217448"/>
                  <a:pt x="5077033" y="294319"/>
                  <a:pt x="5088688" y="554613"/>
                </a:cubicBezTo>
                <a:cubicBezTo>
                  <a:pt x="5100343" y="814907"/>
                  <a:pt x="5066070" y="922071"/>
                  <a:pt x="5088688" y="1046440"/>
                </a:cubicBezTo>
                <a:cubicBezTo>
                  <a:pt x="5111306" y="1170809"/>
                  <a:pt x="5093390" y="1440971"/>
                  <a:pt x="5088688" y="1569660"/>
                </a:cubicBezTo>
                <a:cubicBezTo>
                  <a:pt x="4868739" y="1583194"/>
                  <a:pt x="4725618" y="1589103"/>
                  <a:pt x="4401715" y="1569660"/>
                </a:cubicBezTo>
                <a:cubicBezTo>
                  <a:pt x="4077812" y="1550217"/>
                  <a:pt x="3857915" y="1587007"/>
                  <a:pt x="3663855" y="1569660"/>
                </a:cubicBezTo>
                <a:cubicBezTo>
                  <a:pt x="3469795" y="1552313"/>
                  <a:pt x="3130935" y="1558248"/>
                  <a:pt x="2925996" y="1569660"/>
                </a:cubicBezTo>
                <a:cubicBezTo>
                  <a:pt x="2721057" y="1581072"/>
                  <a:pt x="2500331" y="1545791"/>
                  <a:pt x="2391683" y="1569660"/>
                </a:cubicBezTo>
                <a:cubicBezTo>
                  <a:pt x="2283035" y="1593529"/>
                  <a:pt x="1975802" y="1555674"/>
                  <a:pt x="1755597" y="1569660"/>
                </a:cubicBezTo>
                <a:cubicBezTo>
                  <a:pt x="1535392" y="1583646"/>
                  <a:pt x="1247971" y="1577209"/>
                  <a:pt x="1017738" y="1569660"/>
                </a:cubicBezTo>
                <a:cubicBezTo>
                  <a:pt x="787505" y="1562111"/>
                  <a:pt x="420370" y="1530756"/>
                  <a:pt x="0" y="1569660"/>
                </a:cubicBezTo>
                <a:cubicBezTo>
                  <a:pt x="-2413" y="1362618"/>
                  <a:pt x="-13174" y="1255442"/>
                  <a:pt x="0" y="1093530"/>
                </a:cubicBezTo>
                <a:cubicBezTo>
                  <a:pt x="13174" y="931618"/>
                  <a:pt x="-10247" y="769363"/>
                  <a:pt x="0" y="601703"/>
                </a:cubicBezTo>
                <a:cubicBezTo>
                  <a:pt x="10247" y="434043"/>
                  <a:pt x="-17938" y="265727"/>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
        <p:nvSpPr>
          <p:cNvPr id="15" name="TextBox 14">
            <a:extLst>
              <a:ext uri="{FF2B5EF4-FFF2-40B4-BE49-F238E27FC236}">
                <a16:creationId xmlns:a16="http://schemas.microsoft.com/office/drawing/2014/main" id="{A82CF50C-CF1F-0129-FD43-2770A8A67609}"/>
              </a:ext>
            </a:extLst>
          </p:cNvPr>
          <p:cNvSpPr txBox="1"/>
          <p:nvPr/>
        </p:nvSpPr>
        <p:spPr>
          <a:xfrm>
            <a:off x="3642103" y="4756332"/>
            <a:ext cx="1615008" cy="523220"/>
          </a:xfrm>
          <a:prstGeom prst="rect">
            <a:avLst/>
          </a:prstGeom>
          <a:solidFill>
            <a:schemeClr val="bg1"/>
          </a:solidFill>
        </p:spPr>
        <p:txBody>
          <a:bodyPr wrap="square" rtlCol="0">
            <a:spAutoFit/>
          </a:bodyPr>
          <a:lstStyle/>
          <a:p>
            <a:pPr algn="ctr"/>
            <a:r>
              <a:rPr lang="en-CH" sz="1400" dirty="0"/>
              <a:t>Fast execution</a:t>
            </a:r>
          </a:p>
          <a:p>
            <a:pPr algn="ctr"/>
            <a:r>
              <a:rPr lang="en-CH" sz="1400" dirty="0"/>
              <a:t>Slow scaling O(n^2)</a:t>
            </a:r>
          </a:p>
        </p:txBody>
      </p:sp>
      <p:sp>
        <p:nvSpPr>
          <p:cNvPr id="16" name="TextBox 15">
            <a:extLst>
              <a:ext uri="{FF2B5EF4-FFF2-40B4-BE49-F238E27FC236}">
                <a16:creationId xmlns:a16="http://schemas.microsoft.com/office/drawing/2014/main" id="{EA5AECDC-A10E-32BD-18B0-C55C633B838F}"/>
              </a:ext>
            </a:extLst>
          </p:cNvPr>
          <p:cNvSpPr txBox="1"/>
          <p:nvPr/>
        </p:nvSpPr>
        <p:spPr>
          <a:xfrm>
            <a:off x="1154361" y="3484580"/>
            <a:ext cx="1615008" cy="523220"/>
          </a:xfrm>
          <a:prstGeom prst="rect">
            <a:avLst/>
          </a:prstGeom>
          <a:solidFill>
            <a:schemeClr val="bg1"/>
          </a:solidFill>
        </p:spPr>
        <p:txBody>
          <a:bodyPr wrap="square" rtlCol="0">
            <a:spAutoFit/>
          </a:bodyPr>
          <a:lstStyle/>
          <a:p>
            <a:pPr algn="ctr"/>
            <a:r>
              <a:rPr lang="en-CH" sz="1400" dirty="0"/>
              <a:t>Slow execution</a:t>
            </a:r>
          </a:p>
          <a:p>
            <a:pPr algn="ctr"/>
            <a:r>
              <a:rPr lang="en-CH" sz="1400" dirty="0"/>
              <a:t>Fast scaling O(n)</a:t>
            </a:r>
          </a:p>
        </p:txBody>
      </p:sp>
      <p:sp>
        <p:nvSpPr>
          <p:cNvPr id="18" name="TextBox 17">
            <a:extLst>
              <a:ext uri="{FF2B5EF4-FFF2-40B4-BE49-F238E27FC236}">
                <a16:creationId xmlns:a16="http://schemas.microsoft.com/office/drawing/2014/main" id="{7379D3E7-ECA2-BE8B-6C78-248DADC922AF}"/>
              </a:ext>
            </a:extLst>
          </p:cNvPr>
          <p:cNvSpPr txBox="1"/>
          <p:nvPr/>
        </p:nvSpPr>
        <p:spPr>
          <a:xfrm>
            <a:off x="4527936" y="3638468"/>
            <a:ext cx="1615008" cy="738664"/>
          </a:xfrm>
          <a:prstGeom prst="rect">
            <a:avLst/>
          </a:prstGeom>
          <a:solidFill>
            <a:schemeClr val="bg1"/>
          </a:solidFill>
        </p:spPr>
        <p:txBody>
          <a:bodyPr wrap="square" rtlCol="0">
            <a:spAutoFit/>
          </a:bodyPr>
          <a:lstStyle/>
          <a:p>
            <a:pPr algn="ctr"/>
            <a:r>
              <a:rPr lang="en-CH" sz="1400" dirty="0">
                <a:solidFill>
                  <a:srgbClr val="56D72C"/>
                </a:solidFill>
              </a:rPr>
              <a:t>Parallelizing, rewriting in faster language</a:t>
            </a:r>
          </a:p>
        </p:txBody>
      </p:sp>
      <p:sp>
        <p:nvSpPr>
          <p:cNvPr id="19" name="Down Arrow 18">
            <a:extLst>
              <a:ext uri="{FF2B5EF4-FFF2-40B4-BE49-F238E27FC236}">
                <a16:creationId xmlns:a16="http://schemas.microsoft.com/office/drawing/2014/main" id="{280F861B-5238-39CC-77BF-CE3B215C879C}"/>
              </a:ext>
            </a:extLst>
          </p:cNvPr>
          <p:cNvSpPr/>
          <p:nvPr/>
        </p:nvSpPr>
        <p:spPr>
          <a:xfrm>
            <a:off x="2351584" y="4297120"/>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1" name="Straight Connector 20">
            <a:extLst>
              <a:ext uri="{FF2B5EF4-FFF2-40B4-BE49-F238E27FC236}">
                <a16:creationId xmlns:a16="http://schemas.microsoft.com/office/drawing/2014/main" id="{1552B704-FED8-38FF-E2FB-583B3C348730}"/>
              </a:ext>
            </a:extLst>
          </p:cNvPr>
          <p:cNvCxnSpPr/>
          <p:nvPr/>
        </p:nvCxnSpPr>
        <p:spPr>
          <a:xfrm flipV="1">
            <a:off x="1364705" y="3589685"/>
            <a:ext cx="3600400" cy="1728192"/>
          </a:xfrm>
          <a:prstGeom prst="line">
            <a:avLst/>
          </a:prstGeom>
          <a:ln w="28575">
            <a:solidFill>
              <a:srgbClr val="56D72C"/>
            </a:solidFill>
          </a:ln>
        </p:spPr>
        <p:style>
          <a:lnRef idx="1">
            <a:schemeClr val="accent1"/>
          </a:lnRef>
          <a:fillRef idx="0">
            <a:schemeClr val="accent1"/>
          </a:fillRef>
          <a:effectRef idx="0">
            <a:schemeClr val="accent1"/>
          </a:effectRef>
          <a:fontRef idx="minor">
            <a:schemeClr val="tx1"/>
          </a:fontRef>
        </p:style>
      </p:cxnSp>
      <p:sp>
        <p:nvSpPr>
          <p:cNvPr id="22" name="Down Arrow 21">
            <a:extLst>
              <a:ext uri="{FF2B5EF4-FFF2-40B4-BE49-F238E27FC236}">
                <a16:creationId xmlns:a16="http://schemas.microsoft.com/office/drawing/2014/main" id="{1747AEDC-E8CD-4392-C055-2CFA78F790EE}"/>
              </a:ext>
            </a:extLst>
          </p:cNvPr>
          <p:cNvSpPr/>
          <p:nvPr/>
        </p:nvSpPr>
        <p:spPr>
          <a:xfrm>
            <a:off x="1853853" y="4545124"/>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Down Arrow 22">
            <a:extLst>
              <a:ext uri="{FF2B5EF4-FFF2-40B4-BE49-F238E27FC236}">
                <a16:creationId xmlns:a16="http://schemas.microsoft.com/office/drawing/2014/main" id="{2E50F949-2FB3-6A7A-7C38-9FCBF91ADEB3}"/>
              </a:ext>
            </a:extLst>
          </p:cNvPr>
          <p:cNvSpPr/>
          <p:nvPr/>
        </p:nvSpPr>
        <p:spPr>
          <a:xfrm>
            <a:off x="2861837" y="4061358"/>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355250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3</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628CE088-4867-D855-D570-1F346913A01A}"/>
              </a:ext>
            </a:extLst>
          </p:cNvPr>
          <p:cNvGrpSpPr/>
          <p:nvPr/>
        </p:nvGrpSpPr>
        <p:grpSpPr>
          <a:xfrm>
            <a:off x="1364618" y="1844824"/>
            <a:ext cx="4521793" cy="3615634"/>
            <a:chOff x="263352" y="3535866"/>
            <a:chExt cx="3441674" cy="2751969"/>
          </a:xfrm>
        </p:grpSpPr>
        <p:grpSp>
          <p:nvGrpSpPr>
            <p:cNvPr id="12" name="Group 11">
              <a:extLst>
                <a:ext uri="{FF2B5EF4-FFF2-40B4-BE49-F238E27FC236}">
                  <a16:creationId xmlns:a16="http://schemas.microsoft.com/office/drawing/2014/main" id="{A21B2344-8FFA-42A2-270A-ED3D52418851}"/>
                </a:ext>
              </a:extLst>
            </p:cNvPr>
            <p:cNvGrpSpPr/>
            <p:nvPr/>
          </p:nvGrpSpPr>
          <p:grpSpPr>
            <a:xfrm>
              <a:off x="297778" y="3538731"/>
              <a:ext cx="3407248" cy="2749104"/>
              <a:chOff x="675011" y="3533758"/>
              <a:chExt cx="3407248" cy="2749104"/>
            </a:xfrm>
          </p:grpSpPr>
          <p:pic>
            <p:nvPicPr>
              <p:cNvPr id="15" name="Picture 6" descr="What are the Characteristics of Sound Waves?">
                <a:extLst>
                  <a:ext uri="{FF2B5EF4-FFF2-40B4-BE49-F238E27FC236}">
                    <a16:creationId xmlns:a16="http://schemas.microsoft.com/office/drawing/2014/main" id="{054CB2DB-B7F2-76B6-B7B9-ED1D6B8293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FA08EE9-A1C8-13B0-D6B0-E8AD7454C69E}"/>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14" name="Picture 6" descr="What are the Characteristics of Sound Waves?">
              <a:extLst>
                <a:ext uri="{FF2B5EF4-FFF2-40B4-BE49-F238E27FC236}">
                  <a16:creationId xmlns:a16="http://schemas.microsoft.com/office/drawing/2014/main" id="{7C4E5314-4320-F214-FFE6-08E6D9666F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C7EE184A-D2DA-43CA-8616-5E63C1FA3F1E}"/>
              </a:ext>
            </a:extLst>
          </p:cNvPr>
          <p:cNvGrpSpPr/>
          <p:nvPr/>
        </p:nvGrpSpPr>
        <p:grpSpPr>
          <a:xfrm>
            <a:off x="6738392" y="2055865"/>
            <a:ext cx="3744416" cy="3562939"/>
            <a:chOff x="3531156" y="3672464"/>
            <a:chExt cx="2742561" cy="2609640"/>
          </a:xfrm>
        </p:grpSpPr>
        <p:pic>
          <p:nvPicPr>
            <p:cNvPr id="19" name="Picture 18">
              <a:extLst>
                <a:ext uri="{FF2B5EF4-FFF2-40B4-BE49-F238E27FC236}">
                  <a16:creationId xmlns:a16="http://schemas.microsoft.com/office/drawing/2014/main" id="{89761390-8FC2-222B-FB4B-E8EAA2C3545C}"/>
                </a:ext>
              </a:extLst>
            </p:cNvPr>
            <p:cNvPicPr>
              <a:picLocks noChangeAspect="1"/>
            </p:cNvPicPr>
            <p:nvPr/>
          </p:nvPicPr>
          <p:blipFill>
            <a:blip r:embed="rId5"/>
            <a:stretch>
              <a:fillRect/>
            </a:stretch>
          </p:blipFill>
          <p:spPr>
            <a:xfrm>
              <a:off x="3531156" y="3672464"/>
              <a:ext cx="2742561" cy="2035060"/>
            </a:xfrm>
            <a:prstGeom prst="rect">
              <a:avLst/>
            </a:prstGeom>
          </p:spPr>
        </p:pic>
        <p:sp>
          <p:nvSpPr>
            <p:cNvPr id="20" name="TextBox 19">
              <a:extLst>
                <a:ext uri="{FF2B5EF4-FFF2-40B4-BE49-F238E27FC236}">
                  <a16:creationId xmlns:a16="http://schemas.microsoft.com/office/drawing/2014/main" id="{CD933E50-6498-7AF2-901E-B9DFAACAAF4F}"/>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spTree>
    <p:extLst>
      <p:ext uri="{BB962C8B-B14F-4D97-AF65-F5344CB8AC3E}">
        <p14:creationId xmlns:p14="http://schemas.microsoft.com/office/powerpoint/2010/main" val="1707811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22" name="Group 21">
            <a:extLst>
              <a:ext uri="{FF2B5EF4-FFF2-40B4-BE49-F238E27FC236}">
                <a16:creationId xmlns:a16="http://schemas.microsoft.com/office/drawing/2014/main" id="{A8DC67A2-0000-9A8D-D727-22DFE5E5BA84}"/>
              </a:ext>
            </a:extLst>
          </p:cNvPr>
          <p:cNvGrpSpPr/>
          <p:nvPr/>
        </p:nvGrpSpPr>
        <p:grpSpPr>
          <a:xfrm>
            <a:off x="7061507" y="2738603"/>
            <a:ext cx="4393988" cy="1882595"/>
            <a:chOff x="7523521" y="5671138"/>
            <a:chExt cx="4393988" cy="1882595"/>
          </a:xfrm>
        </p:grpSpPr>
        <p:pic>
          <p:nvPicPr>
            <p:cNvPr id="23" name="Picture 22">
              <a:extLst>
                <a:ext uri="{FF2B5EF4-FFF2-40B4-BE49-F238E27FC236}">
                  <a16:creationId xmlns:a16="http://schemas.microsoft.com/office/drawing/2014/main" id="{BD75513A-9150-8BD5-41D2-4A8C77B3D744}"/>
                </a:ext>
              </a:extLst>
            </p:cNvPr>
            <p:cNvPicPr>
              <a:picLocks noChangeAspect="1"/>
            </p:cNvPicPr>
            <p:nvPr/>
          </p:nvPicPr>
          <p:blipFill>
            <a:blip r:embed="rId4"/>
            <a:stretch>
              <a:fillRect/>
            </a:stretch>
          </p:blipFill>
          <p:spPr>
            <a:xfrm>
              <a:off x="7523521" y="5671138"/>
              <a:ext cx="4393988" cy="949520"/>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9053342" y="7153623"/>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25" name="Group 24">
            <a:extLst>
              <a:ext uri="{FF2B5EF4-FFF2-40B4-BE49-F238E27FC236}">
                <a16:creationId xmlns:a16="http://schemas.microsoft.com/office/drawing/2014/main" id="{33EDAA3C-C1DE-B92D-6271-3F7ECC7B5008}"/>
              </a:ext>
            </a:extLst>
          </p:cNvPr>
          <p:cNvGrpSpPr/>
          <p:nvPr/>
        </p:nvGrpSpPr>
        <p:grpSpPr>
          <a:xfrm>
            <a:off x="1087582" y="2387371"/>
            <a:ext cx="5278100" cy="2410960"/>
            <a:chOff x="6553819" y="1240455"/>
            <a:chExt cx="3658458" cy="1671131"/>
          </a:xfrm>
        </p:grpSpPr>
        <p:sp>
          <p:nvSpPr>
            <p:cNvPr id="26" name="TextBox 25">
              <a:extLst>
                <a:ext uri="{FF2B5EF4-FFF2-40B4-BE49-F238E27FC236}">
                  <a16:creationId xmlns:a16="http://schemas.microsoft.com/office/drawing/2014/main" id="{171D3103-EDD5-BFED-1F53-7E642923253A}"/>
                </a:ext>
              </a:extLst>
            </p:cNvPr>
            <p:cNvSpPr txBox="1"/>
            <p:nvPr/>
          </p:nvSpPr>
          <p:spPr>
            <a:xfrm>
              <a:off x="7107096" y="2511476"/>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229FE598-6026-E6BA-F39E-7727EAE0D650}"/>
              </a:ext>
            </a:extLst>
          </p:cNvPr>
          <p:cNvSpPr txBox="1"/>
          <p:nvPr/>
        </p:nvSpPr>
        <p:spPr>
          <a:xfrm>
            <a:off x="6960096" y="5229200"/>
            <a:ext cx="2520280" cy="646331"/>
          </a:xfrm>
          <a:prstGeom prst="rect">
            <a:avLst/>
          </a:prstGeom>
          <a:solidFill>
            <a:srgbClr val="FFFF00"/>
          </a:solidFill>
        </p:spPr>
        <p:txBody>
          <a:bodyPr wrap="square" rtlCol="0">
            <a:spAutoFit/>
          </a:bodyPr>
          <a:lstStyle/>
          <a:p>
            <a:r>
              <a:rPr lang="en-CH" dirty="0"/>
              <a:t>maybe this one with a table?</a:t>
            </a:r>
          </a:p>
        </p:txBody>
      </p:sp>
    </p:spTree>
    <p:extLst>
      <p:ext uri="{BB962C8B-B14F-4D97-AF65-F5344CB8AC3E}">
        <p14:creationId xmlns:p14="http://schemas.microsoft.com/office/powerpoint/2010/main" val="138053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2" name="Group 1">
            <a:extLst>
              <a:ext uri="{FF2B5EF4-FFF2-40B4-BE49-F238E27FC236}">
                <a16:creationId xmlns:a16="http://schemas.microsoft.com/office/drawing/2014/main" id="{45AAA53E-CA51-D8CC-E857-29EE759070CF}"/>
              </a:ext>
            </a:extLst>
          </p:cNvPr>
          <p:cNvGrpSpPr/>
          <p:nvPr/>
        </p:nvGrpSpPr>
        <p:grpSpPr>
          <a:xfrm>
            <a:off x="923204" y="1800014"/>
            <a:ext cx="2268016" cy="2421074"/>
            <a:chOff x="551384" y="1051749"/>
            <a:chExt cx="2268016" cy="2421074"/>
          </a:xfrm>
        </p:grpSpPr>
        <p:sp>
          <p:nvSpPr>
            <p:cNvPr id="3" name="TextBox 2">
              <a:extLst>
                <a:ext uri="{FF2B5EF4-FFF2-40B4-BE49-F238E27FC236}">
                  <a16:creationId xmlns:a16="http://schemas.microsoft.com/office/drawing/2014/main" id="{3C71B33B-ED4D-9A90-AC15-E05F0AECE5CB}"/>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7" name="Picture 4" descr="Graphs and Trees">
              <a:extLst>
                <a:ext uri="{FF2B5EF4-FFF2-40B4-BE49-F238E27FC236}">
                  <a16:creationId xmlns:a16="http://schemas.microsoft.com/office/drawing/2014/main" id="{F50A6AB2-936C-8A19-346A-0DDD30825F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2D2DCB0-C36B-D16F-14EA-8D138189B990}"/>
              </a:ext>
            </a:extLst>
          </p:cNvPr>
          <p:cNvGrpSpPr/>
          <p:nvPr/>
        </p:nvGrpSpPr>
        <p:grpSpPr>
          <a:xfrm>
            <a:off x="7316662" y="2199148"/>
            <a:ext cx="4108870" cy="2137357"/>
            <a:chOff x="3719736" y="4315979"/>
            <a:chExt cx="4108870" cy="2137357"/>
          </a:xfrm>
        </p:grpSpPr>
        <p:grpSp>
          <p:nvGrpSpPr>
            <p:cNvPr id="10" name="Group 9">
              <a:extLst>
                <a:ext uri="{FF2B5EF4-FFF2-40B4-BE49-F238E27FC236}">
                  <a16:creationId xmlns:a16="http://schemas.microsoft.com/office/drawing/2014/main" id="{1A709E09-F4F0-1EA7-3D17-131521DB0BEC}"/>
                </a:ext>
              </a:extLst>
            </p:cNvPr>
            <p:cNvGrpSpPr/>
            <p:nvPr/>
          </p:nvGrpSpPr>
          <p:grpSpPr>
            <a:xfrm>
              <a:off x="3719736" y="4315979"/>
              <a:ext cx="2263552" cy="2137357"/>
              <a:chOff x="3125712" y="1331713"/>
              <a:chExt cx="2263552" cy="2137357"/>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grpSp>
          <p:nvGrpSpPr>
            <p:cNvPr id="12" name="Group 11">
              <a:extLst>
                <a:ext uri="{FF2B5EF4-FFF2-40B4-BE49-F238E27FC236}">
                  <a16:creationId xmlns:a16="http://schemas.microsoft.com/office/drawing/2014/main" id="{F7955455-57C8-3DCF-C933-7C7E92D14EDB}"/>
                </a:ext>
              </a:extLst>
            </p:cNvPr>
            <p:cNvGrpSpPr/>
            <p:nvPr/>
          </p:nvGrpSpPr>
          <p:grpSpPr>
            <a:xfrm>
              <a:off x="5969475" y="4797152"/>
              <a:ext cx="1859131" cy="1650951"/>
              <a:chOff x="5689571" y="1345413"/>
              <a:chExt cx="1859131" cy="1650951"/>
            </a:xfrm>
          </p:grpSpPr>
          <p:pic>
            <p:nvPicPr>
              <p:cNvPr id="13" name="Picture 12">
                <a:extLst>
                  <a:ext uri="{FF2B5EF4-FFF2-40B4-BE49-F238E27FC236}">
                    <a16:creationId xmlns:a16="http://schemas.microsoft.com/office/drawing/2014/main" id="{8F7E2F3F-59EB-1F8A-9241-B447A4F1E9C3}"/>
                  </a:ext>
                </a:extLst>
              </p:cNvPr>
              <p:cNvPicPr>
                <a:picLocks noChangeAspect="1"/>
              </p:cNvPicPr>
              <p:nvPr/>
            </p:nvPicPr>
            <p:blipFill>
              <a:blip r:embed="rId5"/>
              <a:stretch>
                <a:fillRect/>
              </a:stretch>
            </p:blipFill>
            <p:spPr>
              <a:xfrm>
                <a:off x="5689571" y="1345413"/>
                <a:ext cx="1859131" cy="1174188"/>
              </a:xfrm>
              <a:prstGeom prst="rect">
                <a:avLst/>
              </a:prstGeom>
            </p:spPr>
          </p:pic>
          <p:sp>
            <p:nvSpPr>
              <p:cNvPr id="14" name="TextBox 13">
                <a:extLst>
                  <a:ext uri="{FF2B5EF4-FFF2-40B4-BE49-F238E27FC236}">
                    <a16:creationId xmlns:a16="http://schemas.microsoft.com/office/drawing/2014/main" id="{4EEA8A10-AD01-2165-F9D3-E75ADD59A09A}"/>
                  </a:ext>
                </a:extLst>
              </p:cNvPr>
              <p:cNvSpPr txBox="1"/>
              <p:nvPr/>
            </p:nvSpPr>
            <p:spPr>
              <a:xfrm>
                <a:off x="5696198" y="259625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grpSp>
        <p:nvGrpSpPr>
          <p:cNvPr id="18" name="Group 17">
            <a:extLst>
              <a:ext uri="{FF2B5EF4-FFF2-40B4-BE49-F238E27FC236}">
                <a16:creationId xmlns:a16="http://schemas.microsoft.com/office/drawing/2014/main" id="{282FCE45-920A-A901-73BA-AB588EDA95CF}"/>
              </a:ext>
            </a:extLst>
          </p:cNvPr>
          <p:cNvGrpSpPr/>
          <p:nvPr/>
        </p:nvGrpSpPr>
        <p:grpSpPr>
          <a:xfrm>
            <a:off x="4941793" y="2342543"/>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6"/>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6149565" y="3082967"/>
            <a:ext cx="461986" cy="369332"/>
          </a:xfrm>
          <a:prstGeom prst="rect">
            <a:avLst/>
          </a:prstGeom>
          <a:noFill/>
        </p:spPr>
        <p:txBody>
          <a:bodyPr wrap="none" rtlCol="0">
            <a:spAutoFit/>
          </a:bodyPr>
          <a:lstStyle/>
          <a:p>
            <a:r>
              <a:rPr lang="en-US" dirty="0"/>
              <a:t>OR</a:t>
            </a:r>
          </a:p>
        </p:txBody>
      </p:sp>
      <p:sp>
        <p:nvSpPr>
          <p:cNvPr id="28" name="TextBox 27">
            <a:extLst>
              <a:ext uri="{FF2B5EF4-FFF2-40B4-BE49-F238E27FC236}">
                <a16:creationId xmlns:a16="http://schemas.microsoft.com/office/drawing/2014/main" id="{030A09BC-4BF7-A4B1-BFB4-8FD5CD687B03}"/>
              </a:ext>
            </a:extLst>
          </p:cNvPr>
          <p:cNvSpPr txBox="1"/>
          <p:nvPr/>
        </p:nvSpPr>
        <p:spPr>
          <a:xfrm>
            <a:off x="4367808" y="4581405"/>
            <a:ext cx="3192016" cy="1338828"/>
          </a:xfrm>
          <a:prstGeom prst="rect">
            <a:avLst/>
          </a:prstGeom>
          <a:solidFill>
            <a:srgbClr val="FFFF00"/>
          </a:solidFill>
        </p:spPr>
        <p:txBody>
          <a:bodyPr wrap="square">
            <a:spAutoFit/>
          </a:bodyPr>
          <a:lstStyle/>
          <a:p>
            <a:pPr>
              <a:lnSpc>
                <a:spcPct val="90000"/>
              </a:lnSpc>
            </a:pPr>
            <a:r>
              <a:rPr lang="en-US" dirty="0"/>
              <a:t>obvious but: different data structures are for storing different things</a:t>
            </a:r>
          </a:p>
          <a:p>
            <a:pPr>
              <a:lnSpc>
                <a:spcPct val="90000"/>
              </a:lnSpc>
            </a:pPr>
            <a:r>
              <a:rPr lang="en-US" dirty="0"/>
              <a:t>What are the criteria for picking a data structure over another?</a:t>
            </a:r>
          </a:p>
        </p:txBody>
      </p:sp>
    </p:spTree>
    <p:extLst>
      <p:ext uri="{BB962C8B-B14F-4D97-AF65-F5344CB8AC3E}">
        <p14:creationId xmlns:p14="http://schemas.microsoft.com/office/powerpoint/2010/main" val="288812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to think about when choosing a data structure</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6</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7</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Complexity of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101734</TotalTime>
  <Words>2011</Words>
  <Application>Microsoft Macintosh PowerPoint</Application>
  <PresentationFormat>Widescreen</PresentationFormat>
  <Paragraphs>367</Paragraphs>
  <Slides>28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Consolas</vt:lpstr>
      <vt:lpstr>Courier New</vt:lpstr>
      <vt:lpstr>Wingdings</vt:lpstr>
      <vt:lpstr>Office Theme</vt:lpstr>
      <vt:lpstr>PowerPoint Presentation</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Things to think about when choosing a data structure</vt:lpstr>
      <vt:lpstr>You develop your code on a small data set, how is it going to scale to the complete data set? </vt:lpstr>
      <vt:lpstr>How performance scales: big-O</vt:lpstr>
      <vt:lpstr>Hands-on: Complexity of operations on lists</vt:lpstr>
      <vt:lpstr>Hands-on: Complexity of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parallelization influence the performance?</vt:lpstr>
      <vt:lpstr>How does parallelization influence the performance?</vt:lpstr>
      <vt:lpstr>How does parallelization influence the performance?</vt:lpstr>
      <vt:lpstr>How does parallelization influence the performance?</vt:lpstr>
      <vt:lpstr>COMING UP NEXT:  NumPy and the array data structure</vt:lpstr>
      <vt:lpstr>PowerPoint Presentation</vt:lpstr>
      <vt:lpstr>Data structures</vt:lpstr>
      <vt:lpstr>All the data structures</vt:lpstr>
      <vt:lpstr>PowerPoint Presentation</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1554</cp:revision>
  <cp:lastPrinted>2017-08-28T05:46:03Z</cp:lastPrinted>
  <dcterms:created xsi:type="dcterms:W3CDTF">2010-10-01T16:09:12Z</dcterms:created>
  <dcterms:modified xsi:type="dcterms:W3CDTF">2024-08-21T14:01:06Z</dcterms:modified>
</cp:coreProperties>
</file>